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76" autoAdjust="0"/>
    <p:restoredTop sz="74517"/>
  </p:normalViewPr>
  <p:slideViewPr>
    <p:cSldViewPr snapToGrid="0" showGuides="1">
      <p:cViewPr>
        <p:scale>
          <a:sx n="82" d="100"/>
          <a:sy n="82" d="100"/>
        </p:scale>
        <p:origin x="2024" y="3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-3616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 Hi everyone, I’m </a:t>
            </a:r>
            <a:r>
              <a:rPr lang="en-US" altLang="en-US" dirty="0" err="1"/>
              <a:t>Chentong</a:t>
            </a:r>
            <a:r>
              <a:rPr lang="en-US" altLang="en-US" dirty="0"/>
              <a:t> Hao from </a:t>
            </a:r>
            <a:r>
              <a:rPr lang="en-US" altLang="en-US" dirty="0">
                <a:sym typeface="+mn-ea"/>
              </a:rPr>
              <a:t>Data Science Institute,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My project is about predicting delivery delays in Brazil’s largest e-commerce platform, </a:t>
            </a:r>
            <a:r>
              <a:rPr lang="en-US" altLang="en-US" dirty="0" err="1"/>
              <a:t>Olist</a:t>
            </a:r>
            <a:r>
              <a:rPr lang="en-US" altLang="en-US" dirty="0"/>
              <a:t>.</a:t>
            </a:r>
          </a:p>
          <a:p>
            <a:endParaRPr lang="en-US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reason why I chose this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dateset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that I’m really interested in e-commerce, and one key factor in customer experience is whether the order arrives on time.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 deliveries can negatively impact both customer satisfaction and the reputation of sellers on the platform.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in my project, I aim to predict whether an order will be delivered on time or delayed.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binary classification problem, and my target variable is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is_late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created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is_late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comparing the actual delivery date with the estimated delivery date.</a:t>
            </a:r>
          </a:p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dataset comes from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Olist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is Brazil’s largest e-commerce platform.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was publicly released on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Kaggle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part of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Olist’s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data-sharing initiative.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data contains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 transactional records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2016 to 2018,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each row represents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actual order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placed on the platform.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main challenges are, first, the dataset is large and comes from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linked tables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— such as orders, customers, sellers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these were provided as separate CSV files, I used what I learned from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DATA1050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carefully merge and preprocess them before analysis.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Second, the dataset itself is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fully IID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because the same customer or seller may appear in multiple orders.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for later splitting and modeling, I treat each order as an independent sample.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finally, there are some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missing values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less than 0.1% in 4 columns.</a:t>
            </a:r>
          </a:p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figure shows the distribution of my target variable,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is_late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you can see, the data is quite imbalanced — most orders were delivered on time,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means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Olist’s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logistics system generally performs well.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this imbalance also means the model could easily learn to always predict “on time.”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address this, I plan to use techniques like class weighting.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when evaluating performance, I’ll focus on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F1 score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instead of accuracy,</a:t>
            </a:r>
          </a:p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one of the most interesting findings from my EDA —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Here, the x-axis shows the purchase month, which I extracted from the order timestamp,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y-axis shows the delay rate.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see that the delay rate changes a lot across months.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big peak appears </a:t>
            </a:r>
            <a:r>
              <a:rPr lang="en-US" altLang="en-US" b="1" dirty="0"/>
              <a:t>between February to March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Although I don’t know much about Brazil, I searched on Internet and it turns out that it’s Brazil’s Carnival season —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time when order volume likely increases, and many delivery workers may be on holiday.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made me wonder — should the platform adjust its delivery estimates around national holidays,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deliveries during those periods are naturally expected to take longer?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Then, the second spike appears in November,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matches the Black Friday sales period.</a:t>
            </a:r>
          </a:p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also wanted to explore whether geography plays a role in delivery delays.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left, we can see that same-state orders have a much lower delay rate,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cross-state orders are delayed more often — which makes sense.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also mapped the average delay rate by state across Brazil, shown on the right.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see that the northeastern region has noticeably higher delay rates.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area is generally less developed in terms of logistics and infrastructure,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could explain the slower deliveries.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overall, location seems to be an important factor behind delivery performance.</a:t>
            </a:r>
          </a:p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finishing the EDA, I split the dataset into training, validation, and test sets.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orders are independent from each other, I used a standard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train_test_split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keeping 80% for training and validation, and 20% for testing.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Within the 80%, I applied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5-fold K-Fold cross-validation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make the evaluation more reliable and reduce randomness.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preprocessing, I standardized numerical and ordinal features using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StandardScaler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one-hot encoded categorical,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applied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cyclic encoding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temporal features like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day of week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chose cyclic encoding because these time features are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naturally circular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— for example,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December and January are close in time, even though their numeric values (12 and 1) look far apart.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I standardize or treat them as linear numbers, the model would incorrectly assume a large gap between them.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Cyclic encoding solves this by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projecting each time point onto a unit circle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sine and cosine transformations to capture their periodic relationship —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visually, each point’s position on the circle represents its place within the cycle.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dirty="0"/>
            </a:br>
            <a:endParaRPr lang="en-US" dirty="0"/>
          </a:p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1.Iid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Strictly speaking,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Olist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dataset is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fully IID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correlations because the same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seller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may appear multiple times, and some temporal or regional dependencies exist.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in my project, I am building the model at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order level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— each row represents an order.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this granularity, it is reasonable to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approximate orders as independent samples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since each order is a separate transaction with its own timestamp and conditions.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I were doing a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customer-level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prediction (for example, predicting whether a customer will experience a delay in their next order), then I would definitely need to use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group-aware splitting by customer 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avoid information leakage.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since I am predicting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the order level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group splitting is less critical, as the model focuses on the characteristics of each transaction rather than a specific user’s long-term behavior.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2. </a:t>
            </a:r>
          </a:p>
          <a:p>
            <a:r>
              <a:rPr lang="en-US" b="1" dirty="0"/>
              <a:t>Class weighting</a:t>
            </a:r>
            <a:r>
              <a:rPr lang="en-US" dirty="0"/>
              <a:t> is a technique to handle imbalanced datasets by assigning higher weights to the minority class during training.</a:t>
            </a:r>
          </a:p>
          <a:p>
            <a:r>
              <a:rPr lang="en-US" dirty="0"/>
              <a:t>This makes the model pay more attention to rare cases — for example, delayed orders — without changing the dataset itself.</a:t>
            </a:r>
          </a:p>
          <a:p>
            <a:r>
              <a:rPr lang="en-US" dirty="0"/>
              <a:t>In practice, models like logistic regression or tree-based methods can automatically adjust these weights using the option </a:t>
            </a:r>
            <a:r>
              <a:rPr lang="en-US" dirty="0" err="1"/>
              <a:t>class_weight</a:t>
            </a:r>
            <a:r>
              <a:rPr lang="en-US" dirty="0"/>
              <a:t>='balanced’.</a:t>
            </a:r>
          </a:p>
          <a:p>
            <a:endParaRPr lang="en-US" dirty="0"/>
          </a:p>
          <a:p>
            <a:r>
              <a:rPr lang="en-US" altLang="zh-CN" dirty="0"/>
              <a:t>3.</a:t>
            </a:r>
            <a:r>
              <a:rPr lang="en-US" dirty="0"/>
              <a:t> For each seller, we calculated a </a:t>
            </a:r>
            <a:r>
              <a:rPr lang="en-US" b="1" dirty="0"/>
              <a:t>historical average review score</a:t>
            </a:r>
            <a:r>
              <a:rPr lang="en-US" dirty="0"/>
              <a:t> using only the reviews that were created </a:t>
            </a:r>
            <a:r>
              <a:rPr lang="en-US" b="1" dirty="0"/>
              <a:t>before the current order</a:t>
            </a:r>
            <a:r>
              <a:rPr lang="en-US" dirty="0"/>
              <a:t>.</a:t>
            </a:r>
          </a:p>
          <a:p>
            <a:r>
              <a:rPr lang="en-US" dirty="0"/>
              <a:t>This ensures the feature is </a:t>
            </a:r>
            <a:r>
              <a:rPr lang="en-US" b="1" dirty="0"/>
              <a:t>time-consistent</a:t>
            </a:r>
            <a:r>
              <a:rPr lang="en-US" dirty="0"/>
              <a:t> — the model only has access to information that would have been available at the time of the order.</a:t>
            </a:r>
          </a:p>
          <a:p>
            <a:r>
              <a:rPr lang="en-US" dirty="0"/>
              <a:t>If a seller had no past reviews, we filled the value with the global average rating across all sellers.</a:t>
            </a:r>
          </a:p>
          <a:p>
            <a:endParaRPr lang="en-US" altLang="zh-CN" dirty="0"/>
          </a:p>
          <a:p>
            <a:r>
              <a:rPr lang="en-US" altLang="zh-CN" dirty="0"/>
              <a:t>4.</a:t>
            </a:r>
            <a:r>
              <a:rPr lang="en-US" b="1" dirty="0"/>
              <a:t> Cyclic encoding</a:t>
            </a:r>
            <a:r>
              <a:rPr lang="en-US" dirty="0"/>
              <a:t> (or </a:t>
            </a:r>
            <a:r>
              <a:rPr lang="en-US" b="1" dirty="0"/>
              <a:t>cyclical feature encoding</a:t>
            </a:r>
            <a:r>
              <a:rPr lang="en-US" dirty="0"/>
              <a:t>) is used when a feature represents a </a:t>
            </a:r>
            <a:r>
              <a:rPr lang="en-US" b="1" dirty="0"/>
              <a:t>repeating cycle</a:t>
            </a:r>
            <a:r>
              <a:rPr lang="en-US" dirty="0"/>
              <a:t>, such as </a:t>
            </a:r>
            <a:r>
              <a:rPr lang="en-US" b="1" dirty="0"/>
              <a:t>month</a:t>
            </a:r>
            <a:r>
              <a:rPr lang="en-US" dirty="0"/>
              <a:t>, </a:t>
            </a:r>
            <a:r>
              <a:rPr lang="en-US" b="1" dirty="0"/>
              <a:t>day of week</a:t>
            </a:r>
            <a:r>
              <a:rPr lang="en-US" dirty="0"/>
              <a:t>, or </a:t>
            </a:r>
            <a:r>
              <a:rPr lang="en-US" b="1" dirty="0"/>
              <a:t>hour of day</a:t>
            </a:r>
            <a:r>
              <a:rPr lang="en-US" dirty="0"/>
              <a:t>.</a:t>
            </a:r>
          </a:p>
          <a:p>
            <a:r>
              <a:rPr lang="en-US" dirty="0"/>
              <a:t>Since these variables are periodic — for example, day 0 (Sunday) and day 6 (Saturday) are </a:t>
            </a:r>
            <a:r>
              <a:rPr lang="en-US" i="1" dirty="0"/>
              <a:t>next to each other</a:t>
            </a:r>
            <a:r>
              <a:rPr lang="en-US" dirty="0"/>
              <a:t> — treating them as plain integers (0–6) would make the model think that 0 and 6 are far apart, which is wrong.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To fix this, we use </a:t>
            </a:r>
            <a:r>
              <a:rPr lang="en-US" b="1" dirty="0"/>
              <a:t>sine and cosine transformation</a:t>
            </a:r>
            <a:r>
              <a:rPr lang="en-US" dirty="0"/>
              <a:t> to map them onto a circle: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\text{sin\_col} = \sin\left(\frac{2\pi \</a:t>
            </a:r>
            <a:r>
              <a:rPr lang="en-US" dirty="0" err="1"/>
              <a:t>cdot</a:t>
            </a:r>
            <a:r>
              <a:rPr lang="en-US" dirty="0"/>
              <a:t> \text{value}}{\text{period}}\right), \quad \text{cos\_col} = \cos\left(\frac{2\pi \</a:t>
            </a:r>
            <a:r>
              <a:rPr lang="en-US" dirty="0" err="1"/>
              <a:t>cdot</a:t>
            </a:r>
            <a:r>
              <a:rPr lang="en-US" dirty="0"/>
              <a:t> \text{value}}{\text{period}}\right)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For example:</a:t>
            </a:r>
          </a:p>
          <a:p>
            <a:r>
              <a:rPr lang="en-US" dirty="0"/>
              <a:t>For </a:t>
            </a:r>
            <a:r>
              <a:rPr lang="en-US" b="1" dirty="0"/>
              <a:t>day of week (0–6)</a:t>
            </a:r>
            <a:r>
              <a:rPr lang="en-US" dirty="0"/>
              <a:t>, the period is 7</a:t>
            </a:r>
          </a:p>
          <a:p>
            <a:r>
              <a:rPr lang="en-US" dirty="0"/>
              <a:t>For </a:t>
            </a:r>
            <a:r>
              <a:rPr lang="en-US" b="1" dirty="0"/>
              <a:t>month (1–12)</a:t>
            </a:r>
            <a:r>
              <a:rPr lang="en-US" dirty="0"/>
              <a:t>, the period is 12</a:t>
            </a:r>
          </a:p>
          <a:p>
            <a:br>
              <a:rPr lang="en-US" dirty="0"/>
            </a:br>
            <a:endParaRPr lang="en-US" dirty="0"/>
          </a:p>
          <a:p>
            <a:r>
              <a:rPr lang="en-US"/>
              <a:t>This way, the model learns that day 0 and day 6 are close, not opposite.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786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2025/10/22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2025/10/22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entonghao/Midter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dailydoseofds.com/p/cyclical-feature-engineering?utm_source=chatgpt.com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276860" y="2085975"/>
            <a:ext cx="13666470" cy="2261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5400" dirty="0">
                <a:latin typeface="Times New Roman Regular" panose="02020503050405090304" charset="0"/>
                <a:cs typeface="Times New Roman Regular" panose="02020503050405090304" charset="0"/>
              </a:rPr>
              <a:t>On Time or Not?</a:t>
            </a:r>
            <a:r>
              <a:rPr lang="en-US" altLang="en-US" sz="4800" dirty="0"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en-US" sz="4000" dirty="0">
                <a:latin typeface="Times New Roman Regular" panose="02020503050405090304" charset="0"/>
                <a:cs typeface="Times New Roman Regular" panose="02020503050405090304" charset="0"/>
              </a:rPr>
              <a:t>Predicting Delivery Delays in Brazil’s </a:t>
            </a:r>
            <a:r>
              <a:rPr lang="en-US" altLang="en-US" sz="4000" dirty="0" err="1">
                <a:latin typeface="Times New Roman Regular" panose="02020503050405090304" charset="0"/>
                <a:cs typeface="Times New Roman Regular" panose="02020503050405090304" charset="0"/>
              </a:rPr>
              <a:t>Olist</a:t>
            </a:r>
            <a:r>
              <a:rPr lang="en-US" altLang="en-US" sz="4000" dirty="0">
                <a:latin typeface="Times New Roman Regular" panose="02020503050405090304" charset="0"/>
                <a:cs typeface="Times New Roman Regular" panose="02020503050405090304" charset="0"/>
              </a:rPr>
              <a:t> Marketplace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0" y="4145330"/>
            <a:ext cx="1219073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4400" dirty="0" err="1"/>
              <a:t>Chentong</a:t>
            </a:r>
            <a:r>
              <a:rPr lang="en-US" altLang="en-US" sz="4400" dirty="0"/>
              <a:t> Hao</a:t>
            </a:r>
          </a:p>
          <a:p>
            <a:pPr algn="ctr"/>
            <a:r>
              <a:rPr lang="en-US" altLang="en-US" sz="2400" dirty="0"/>
              <a:t>October 24, 2025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A53AD2-1E43-11B0-C249-DB8CE0A3116F}"/>
              </a:ext>
            </a:extLst>
          </p:cNvPr>
          <p:cNvSpPr txBox="1"/>
          <p:nvPr/>
        </p:nvSpPr>
        <p:spPr>
          <a:xfrm>
            <a:off x="130628" y="6134905"/>
            <a:ext cx="42055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Data Science Institute </a:t>
            </a:r>
          </a:p>
          <a:p>
            <a:r>
              <a:rPr lang="en-US" altLang="en-US" dirty="0">
                <a:sym typeface="+mn-ea"/>
                <a:hlinkClick r:id="rId3"/>
              </a:rPr>
              <a:t>https://github.com/chentonghao/Midterm</a:t>
            </a:r>
            <a:endParaRPr lang="en-US" alt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stockphoto-1215138284-612x6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145" y="959485"/>
            <a:ext cx="3733800" cy="266065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37795" y="1105535"/>
            <a:ext cx="79648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>
                <a:latin typeface="Times New Roman Regular" panose="02020503050405090304" charset="0"/>
                <a:cs typeface="Times New Roman Regular" panose="02020503050405090304" charset="0"/>
              </a:rPr>
              <a:t>Have you ever ordered something online, checked the tracking page five times a day,and still wondered —</a:t>
            </a:r>
            <a:r>
              <a:rPr lang="en-US" altLang="en-US" sz="2000" i="1">
                <a:latin typeface="Times New Roman Italic" panose="02020503050405090304" charset="0"/>
                <a:cs typeface="Times New Roman Italic" panose="02020503050405090304" charset="0"/>
              </a:rPr>
              <a:t> “Why hasn’t my package arrived yet ???” 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148590" y="1900555"/>
            <a:ext cx="8421370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>
                <a:solidFill>
                  <a:schemeClr val="accent2"/>
                </a:solidFill>
                <a:latin typeface="Times New Roman Bold" panose="02020503050405090304" charset="0"/>
                <a:cs typeface="Times New Roman Bold" panose="02020503050405090304" charset="0"/>
              </a:rPr>
              <a:t>Problem Definition: </a:t>
            </a:r>
          </a:p>
          <a:p>
            <a:pPr>
              <a:lnSpc>
                <a:spcPct val="150000"/>
              </a:lnSpc>
            </a:pPr>
            <a:r>
              <a:rPr lang="en-US" altLang="en-US" sz="2400">
                <a:solidFill>
                  <a:schemeClr val="accent1"/>
                </a:solidFill>
                <a:latin typeface="Times New Roman" panose="02020503050405090304" charset="0"/>
                <a:cs typeface="Times New Roman" panose="02020503050405090304" charset="0"/>
              </a:rPr>
              <a:t>Predict whether an e-commerce order will be delivered on time.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170180" y="2958465"/>
            <a:ext cx="12254865" cy="1983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sz="2800" b="1">
                <a:solidFill>
                  <a:schemeClr val="accent2"/>
                </a:solidFill>
                <a:latin typeface="Times New Roman Bold" panose="02020503050405090304" charset="0"/>
                <a:cs typeface="Times New Roman Bold" panose="02020503050405090304" charset="0"/>
              </a:rPr>
              <a:t>Why It Matters: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en-US" b="1">
                <a:latin typeface="Times New Roman Bold" panose="02020503050405090304" charset="0"/>
                <a:cs typeface="Times New Roman Bold" panose="02020503050405090304" charset="0"/>
              </a:rPr>
              <a:t>Delivery punctuality → key to customer satisfaction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en-US" b="1">
                <a:latin typeface="Times New Roman Bold" panose="02020503050405090304" charset="0"/>
                <a:cs typeface="Times New Roman Bold" panose="02020503050405090304" charset="0"/>
              </a:rPr>
              <a:t>Late orders → harm seller reputation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en-US" b="1">
                <a:latin typeface="Times New Roman Bold" panose="02020503050405090304" charset="0"/>
                <a:cs typeface="Times New Roman Bold" panose="02020503050405090304" charset="0"/>
              </a:rPr>
              <a:t>Accurate delay prediction → optimize logistics operations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170180" y="4751705"/>
            <a:ext cx="1161097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sz="2800" b="1">
                <a:solidFill>
                  <a:schemeClr val="accent2"/>
                </a:solidFill>
                <a:latin typeface="Times New Roman Bold" panose="02020503050405090304" charset="0"/>
                <a:cs typeface="Times New Roman Bold" panose="02020503050405090304" charset="0"/>
              </a:rPr>
              <a:t>Type of Task: Binary Classification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en-US" b="1">
                <a:latin typeface="Times New Roman Bold" panose="02020503050405090304" charset="0"/>
                <a:cs typeface="Times New Roman Bold" panose="02020503050405090304" charset="0"/>
              </a:rPr>
              <a:t>Target: is_late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en-US" b="1">
                <a:latin typeface="Times New Roman Bold" panose="02020503050405090304" charset="0"/>
                <a:cs typeface="Times New Roman Bold" panose="02020503050405090304" charset="0"/>
              </a:rPr>
              <a:t>1 → Delivered after estimated date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en-US" b="1">
                <a:latin typeface="Times New Roman Bold" panose="02020503050405090304" charset="0"/>
                <a:cs typeface="Times New Roman Bold" panose="02020503050405090304" charset="0"/>
              </a:rPr>
              <a:t>0 → Delivered on time</a:t>
            </a:r>
          </a:p>
          <a:p>
            <a:pPr>
              <a:lnSpc>
                <a:spcPct val="150000"/>
              </a:lnSpc>
            </a:pPr>
            <a:endParaRPr lang="en-US" altLang="en-US" b="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11220450" y="864235"/>
            <a:ext cx="11303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/>
              <a:t>🤯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170180" y="212090"/>
            <a:ext cx="80613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Times New Roman Regular" panose="02020503050405090304" charset="0"/>
                <a:cs typeface="Times New Roman Regular" panose="02020503050405090304" charset="0"/>
              </a:rPr>
              <a:t>1 Problem Introduction</a:t>
            </a:r>
          </a:p>
        </p:txBody>
      </p:sp>
      <p:pic>
        <p:nvPicPr>
          <p:cNvPr id="18" name="Picture 17" descr="633809521badd937dfcabb5d_Delivery Delay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1185" y="3932555"/>
            <a:ext cx="4937760" cy="26860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70181" y="3906520"/>
            <a:ext cx="4519806" cy="230695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170180" y="212090"/>
            <a:ext cx="80613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Times New Roman Regular" panose="02020503050405090304" charset="0"/>
                <a:cs typeface="Times New Roman Regular" panose="02020503050405090304" charset="0"/>
              </a:rPr>
              <a:t>2 Dataset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74295" y="907415"/>
            <a:ext cx="1167955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en-US" sz="2400" dirty="0">
                <a:latin typeface="Times New Roman Regular" panose="02020503050405090304" charset="0"/>
                <a:cs typeface="Times New Roman Regular" panose="02020503050405090304" charset="0"/>
              </a:rPr>
              <a:t>Source: </a:t>
            </a:r>
            <a:r>
              <a:rPr lang="en-US" altLang="en-US" sz="2400" dirty="0" err="1">
                <a:latin typeface="Times New Roman Regular" panose="02020503050405090304" charset="0"/>
                <a:cs typeface="Times New Roman Regular" panose="02020503050405090304" charset="0"/>
              </a:rPr>
              <a:t>Olist</a:t>
            </a:r>
            <a:r>
              <a:rPr lang="en-US" altLang="en-US" sz="2400" dirty="0">
                <a:latin typeface="Times New Roman Regular" panose="02020503050405090304" charset="0"/>
                <a:cs typeface="Times New Roman Regular" panose="02020503050405090304" charset="0"/>
              </a:rPr>
              <a:t> — Brazil’s largest e-commerce platform</a:t>
            </a:r>
          </a:p>
          <a:p>
            <a:pPr marL="285750" indent="-28575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en-US" sz="2400" dirty="0">
                <a:latin typeface="Times New Roman Regular" panose="02020503050405090304" charset="0"/>
                <a:cs typeface="Times New Roman Regular" panose="02020503050405090304" charset="0"/>
              </a:rPr>
              <a:t>Public release on Kaggle (</a:t>
            </a:r>
            <a:r>
              <a:rPr lang="en-US" altLang="en-US" sz="2400" dirty="0" err="1">
                <a:latin typeface="Times New Roman Regular" panose="02020503050405090304" charset="0"/>
                <a:cs typeface="Times New Roman Regular" panose="02020503050405090304" charset="0"/>
              </a:rPr>
              <a:t>Olist</a:t>
            </a:r>
            <a:r>
              <a:rPr lang="en-US" altLang="en-US" sz="2400" dirty="0">
                <a:latin typeface="Times New Roman Regular" panose="02020503050405090304" charset="0"/>
                <a:cs typeface="Times New Roman Regular" panose="02020503050405090304" charset="0"/>
              </a:rPr>
              <a:t> data-sharing initiative)</a:t>
            </a:r>
          </a:p>
          <a:p>
            <a:pPr marL="285750" indent="-28575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en-US" sz="2400" dirty="0">
                <a:latin typeface="Times New Roman Regular" panose="02020503050405090304" charset="0"/>
                <a:cs typeface="Times New Roman Regular" panose="02020503050405090304" charset="0"/>
              </a:rPr>
              <a:t>Real transactional records from 2016–2018</a:t>
            </a:r>
          </a:p>
          <a:p>
            <a:pPr marL="285750" indent="-28575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en-US" sz="2400" dirty="0">
                <a:latin typeface="Times New Roman Regular" panose="02020503050405090304" charset="0"/>
                <a:cs typeface="Times New Roman Regular" panose="02020503050405090304" charset="0"/>
              </a:rPr>
              <a:t>Each row = one real order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4840605" y="3735705"/>
            <a:ext cx="49142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rgbClr val="C00000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Three challenges:</a:t>
            </a:r>
          </a:p>
        </p:txBody>
      </p:sp>
      <p:sp>
        <p:nvSpPr>
          <p:cNvPr id="15" name="Text Box 14"/>
          <p:cNvSpPr txBox="1"/>
          <p:nvPr/>
        </p:nvSpPr>
        <p:spPr>
          <a:xfrm>
            <a:off x="4866005" y="4674870"/>
            <a:ext cx="765302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en-US" sz="2400" dirty="0">
                <a:latin typeface="Times New Roman Regular" panose="02020503050405090304" charset="0"/>
                <a:cs typeface="Times New Roman Regular" panose="02020503050405090304" charset="0"/>
              </a:rPr>
              <a:t>Large: over 100k orders and multiple linked tables.</a:t>
            </a:r>
          </a:p>
          <a:p>
            <a:pPr marL="285750" indent="-28575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en-US" sz="2400" dirty="0">
                <a:latin typeface="Times New Roman Regular" panose="02020503050405090304" charset="0"/>
                <a:cs typeface="Times New Roman Regular" panose="02020503050405090304" charset="0"/>
              </a:rPr>
              <a:t>Non-</a:t>
            </a:r>
            <a:r>
              <a:rPr lang="en-US" altLang="en-US" sz="2400" dirty="0" err="1">
                <a:latin typeface="Times New Roman Regular" panose="02020503050405090304" charset="0"/>
                <a:cs typeface="Times New Roman Regular" panose="02020503050405090304" charset="0"/>
              </a:rPr>
              <a:t>iid</a:t>
            </a:r>
            <a:r>
              <a:rPr lang="en-US" altLang="en-US" sz="2400" dirty="0">
                <a:latin typeface="Times New Roman Regular" panose="02020503050405090304" charset="0"/>
                <a:cs typeface="Times New Roman Regular" panose="02020503050405090304" charset="0"/>
              </a:rPr>
              <a:t> : multiple orders come from the same customers</a:t>
            </a:r>
          </a:p>
          <a:p>
            <a:pPr marL="285750" indent="-28575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en-US" sz="2400" dirty="0">
                <a:latin typeface="Times New Roman Regular" panose="02020503050405090304" charset="0"/>
                <a:cs typeface="Times New Roman Regular" panose="02020503050405090304" charset="0"/>
              </a:rPr>
              <a:t>Some tables contain missing values</a:t>
            </a:r>
            <a:r>
              <a:rPr lang="en-US" altLang="en-US" sz="2400" dirty="0">
                <a:latin typeface="Times New Roman Regular" panose="02020503050405090304" charset="0"/>
                <a:cs typeface="Times New Roman Regular" panose="02020503050405090304" charset="0"/>
                <a:sym typeface="+mn-ea"/>
              </a:rPr>
              <a:t>(&lt;0.1%) </a:t>
            </a:r>
            <a:r>
              <a:rPr lang="en-US" altLang="en-US" sz="2400" dirty="0">
                <a:latin typeface="Times New Roman Regular" panose="02020503050405090304" charset="0"/>
                <a:cs typeface="Times New Roman Regular" panose="02020503050405090304" charset="0"/>
              </a:rPr>
              <a:t>.</a:t>
            </a:r>
          </a:p>
        </p:txBody>
      </p:sp>
      <p:pic>
        <p:nvPicPr>
          <p:cNvPr id="17" name="Picture 16" descr="/Users/hct/Library/Containers/com.kingsoft.wpsoffice.mac/Data/tmp/picturecompress_20251019183708/output_1.pngoutput_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8385" y="907415"/>
            <a:ext cx="4355465" cy="23069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/>
          <p:nvPr/>
        </p:nvSpPr>
        <p:spPr>
          <a:xfrm>
            <a:off x="4270375" y="6212840"/>
            <a:ext cx="4064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b="1">
                <a:latin typeface="Times New Roman Bold" panose="02020503050405090304" charset="0"/>
                <a:cs typeface="Times New Roman Bold" panose="02020503050405090304" charset="0"/>
              </a:rPr>
              <a:t>A strong class imbalance</a:t>
            </a:r>
          </a:p>
          <a:p>
            <a:endParaRPr lang="en-US" altLang="en-US" sz="2400" b="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170180" y="212090"/>
            <a:ext cx="80613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Times New Roman Regular" panose="02020503050405090304" charset="0"/>
                <a:cs typeface="Times New Roman Regular" panose="02020503050405090304" charset="0"/>
              </a:rPr>
              <a:t>3 EDA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493C97-43F6-7AF5-EFF1-CEA14E3CC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611193"/>
            <a:ext cx="7772400" cy="563561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2" y="1296379"/>
            <a:ext cx="8231505" cy="4593359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517890" y="2695576"/>
            <a:ext cx="40640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en-US" b="1" dirty="0"/>
              <a:t>Delay peaks in February - March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en-US" b="1" dirty="0"/>
              <a:t>Lowest delay around June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en-US" b="1" dirty="0"/>
              <a:t>Second spike in November 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en-US" b="1" dirty="0"/>
              <a:t>Holiday Possible cause?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170180" y="212090"/>
            <a:ext cx="80613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Times New Roman Regular" panose="02020503050405090304" charset="0"/>
                <a:cs typeface="Times New Roman Regular" panose="02020503050405090304" charset="0"/>
              </a:rPr>
              <a:t>3 EDA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0365" y="870005"/>
            <a:ext cx="2795873" cy="1825571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8750364" y="4660830"/>
            <a:ext cx="2795873" cy="17532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/>
          <p:nvPr/>
        </p:nvSpPr>
        <p:spPr>
          <a:xfrm>
            <a:off x="3796030" y="5454650"/>
            <a:ext cx="572262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en-US" b="1"/>
              <a:t>Cross-state orders → higher delay rate</a:t>
            </a:r>
          </a:p>
          <a:p>
            <a:pPr marL="285750" indent="-28575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en-US" b="1"/>
              <a:t>Same-state orders → fewer delays</a:t>
            </a:r>
          </a:p>
          <a:p>
            <a:pPr marL="285750" indent="-28575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en-US" b="1"/>
              <a:t>Shipping distance likely main factor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170180" y="212090"/>
            <a:ext cx="80613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Times New Roman Regular" panose="02020503050405090304" charset="0"/>
                <a:cs typeface="Times New Roman Regular" panose="02020503050405090304" charset="0"/>
              </a:rPr>
              <a:t>3 EDA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340" y="857250"/>
            <a:ext cx="4511717" cy="4504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E65876-3950-D1FD-CC98-B7DAFB626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80" y="959362"/>
            <a:ext cx="5629108" cy="43931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13"/>
          <p:cNvSpPr txBox="1"/>
          <p:nvPr/>
        </p:nvSpPr>
        <p:spPr>
          <a:xfrm>
            <a:off x="170180" y="212090"/>
            <a:ext cx="80613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Times New Roman Regular" panose="02020503050405090304" charset="0"/>
                <a:cs typeface="Times New Roman Regular" panose="02020503050405090304" charset="0"/>
              </a:rPr>
              <a:t>4 </a:t>
            </a:r>
            <a:r>
              <a:rPr lang="en-US" altLang="en-US" sz="3600">
                <a:latin typeface="Times New Roman Regular" panose="02020503050405090304" charset="0"/>
                <a:cs typeface="Times New Roman Regular" panose="02020503050405090304" charset="0"/>
              </a:rPr>
              <a:t>Splitting and Preprocessing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276225" y="995045"/>
            <a:ext cx="687260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2800" dirty="0">
                <a:latin typeface="Times New Roman Regular" panose="02020503050405090304" charset="0"/>
                <a:cs typeface="Times New Roman Regular" panose="02020503050405090304" charset="0"/>
              </a:rPr>
              <a:t>Splitting: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en-US" sz="2000" dirty="0">
                <a:latin typeface="Times New Roman Regular" panose="02020503050405090304" charset="0"/>
                <a:cs typeface="Times New Roman Regular" panose="02020503050405090304" charset="0"/>
              </a:rPr>
              <a:t>Used standard train_test_split to divide the dataset into 80% training + validation and 20% test</a:t>
            </a: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en-US" sz="2000" dirty="0">
                <a:latin typeface="Times New Roman Regular" panose="02020503050405090304" charset="0"/>
                <a:cs typeface="Times New Roman Regular" panose="02020503050405090304" charset="0"/>
              </a:rPr>
              <a:t>Within the 80% training+validation portion, applied 5-fold KFold cross-validation</a:t>
            </a:r>
          </a:p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endParaRPr lang="en-US" altLang="en-US" sz="2000" dirty="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5143527" y="3600021"/>
            <a:ext cx="6772248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2800" dirty="0">
                <a:latin typeface="Times New Roman Regular" panose="02020503050405090304" charset="0"/>
                <a:cs typeface="Times New Roman Regular" panose="02020503050405090304" charset="0"/>
              </a:rPr>
              <a:t>Preprocessing: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en-US" sz="2000" dirty="0">
                <a:latin typeface="Times New Roman Regular" panose="02020503050405090304" charset="0"/>
                <a:cs typeface="Times New Roman Regular" panose="02020503050405090304" charset="0"/>
              </a:rPr>
              <a:t>StandardScaler → numerical &amp; linear ordinal features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en-US" sz="2000" dirty="0" err="1">
                <a:latin typeface="Times New Roman Regular" panose="02020503050405090304" charset="0"/>
                <a:cs typeface="Times New Roman Regular" panose="02020503050405090304" charset="0"/>
              </a:rPr>
              <a:t>OneHotEncoder</a:t>
            </a:r>
            <a:r>
              <a:rPr lang="en-US" altLang="en-US" sz="2000" dirty="0">
                <a:latin typeface="Times New Roman Regular" panose="02020503050405090304" charset="0"/>
                <a:cs typeface="Times New Roman Regular" panose="02020503050405090304" charset="0"/>
              </a:rPr>
              <a:t> → categorical features (</a:t>
            </a:r>
            <a:r>
              <a:rPr lang="en-US" altLang="en-US" sz="2000" dirty="0" err="1">
                <a:latin typeface="Times New Roman Regular" panose="02020503050405090304" charset="0"/>
                <a:cs typeface="Times New Roman Regular" panose="02020503050405090304" charset="0"/>
              </a:rPr>
              <a:t>payment_type</a:t>
            </a:r>
            <a:r>
              <a:rPr lang="en-US" altLang="en-US" sz="2000" dirty="0">
                <a:latin typeface="Times New Roman Regular" panose="02020503050405090304" charset="0"/>
                <a:cs typeface="Times New Roman Regular" panose="02020503050405090304" charset="0"/>
              </a:rPr>
              <a:t>, state)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en-US" sz="2000" dirty="0">
                <a:latin typeface="Times New Roman Regular" panose="02020503050405090304" charset="0"/>
                <a:cs typeface="Times New Roman Regular" panose="02020503050405090304" charset="0"/>
              </a:rPr>
              <a:t>Cyclic encoding → temporal features (month, </a:t>
            </a:r>
            <a:r>
              <a:rPr lang="en-US" altLang="en-US" sz="2000" dirty="0" err="1">
                <a:latin typeface="Times New Roman Regular" panose="02020503050405090304" charset="0"/>
                <a:cs typeface="Times New Roman Regular" panose="02020503050405090304" charset="0"/>
              </a:rPr>
              <a:t>day_of_week</a:t>
            </a:r>
            <a:r>
              <a:rPr lang="en-US" altLang="en-US" sz="2000" dirty="0">
                <a:latin typeface="Times New Roman Regular" panose="02020503050405090304" charset="0"/>
                <a:cs typeface="Times New Roman Regular" panose="0202050305040509030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en-US" altLang="en-US" sz="2000" dirty="0">
              <a:latin typeface="Times New Roman Regular" panose="02020503050405090304" charset="0"/>
              <a:cs typeface="Times New Roman Regular" panose="02020503050405090304" charset="0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95" y="3775265"/>
            <a:ext cx="4973347" cy="22712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217" y="1143650"/>
            <a:ext cx="4774020" cy="263161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336" y="5853309"/>
            <a:ext cx="2564057" cy="9106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D8FB6D-70B4-9F6D-6D7E-85CDC3F51F78}"/>
              </a:ext>
            </a:extLst>
          </p:cNvPr>
          <p:cNvSpPr txBox="1"/>
          <p:nvPr/>
        </p:nvSpPr>
        <p:spPr>
          <a:xfrm>
            <a:off x="7831393" y="6432828"/>
            <a:ext cx="10205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Picture from blog </a:t>
            </a:r>
            <a:r>
              <a:rPr lang="en-US" dirty="0">
                <a:hlinkClick r:id="rId6"/>
              </a:rPr>
              <a:t>cyclical-feature-engineering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B11F4CB-E518-D82C-56B3-5BFF1629B51A}"/>
              </a:ext>
            </a:extLst>
          </p:cNvPr>
          <p:cNvSpPr txBox="1"/>
          <p:nvPr/>
        </p:nvSpPr>
        <p:spPr>
          <a:xfrm>
            <a:off x="4427621" y="2644170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394005199"/>
      </p:ext>
    </p:extLst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1643</Words>
  <Application>Microsoft Macintosh PowerPoint</Application>
  <PresentationFormat>Widescreen</PresentationFormat>
  <Paragraphs>141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宋体</vt:lpstr>
      <vt:lpstr>Times New Roman Bold</vt:lpstr>
      <vt:lpstr>Times New Roman Italic</vt:lpstr>
      <vt:lpstr>Times New Roman Regular</vt:lpstr>
      <vt:lpstr>Arial</vt:lpstr>
      <vt:lpstr>Calibri</vt:lpstr>
      <vt:lpstr>Times New Roman</vt:lpstr>
      <vt:lpstr>WPS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Microsoft Office User</cp:lastModifiedBy>
  <cp:revision>19</cp:revision>
  <dcterms:created xsi:type="dcterms:W3CDTF">2025-10-22T01:26:28Z</dcterms:created>
  <dcterms:modified xsi:type="dcterms:W3CDTF">2025-10-22T19:36:27Z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1033-6.14.0.8924</vt:lpwstr>
  </property>
  <property fmtid="{D5CDD505-2E9C-101B-9397-08002B2CF9AE}" pid="3" name="ICV">
    <vt:lpwstr>796F8B04D7568D3FE100F56856897E3C_41</vt:lpwstr>
  </property>
</Properties>
</file>